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1"/>
  </p:notesMasterIdLst>
  <p:handoutMasterIdLst>
    <p:handoutMasterId r:id="rId12"/>
  </p:handoutMasterIdLst>
  <p:sldIdLst>
    <p:sldId id="717" r:id="rId2"/>
    <p:sldId id="735" r:id="rId3"/>
    <p:sldId id="739" r:id="rId4"/>
    <p:sldId id="738" r:id="rId5"/>
    <p:sldId id="740" r:id="rId6"/>
    <p:sldId id="737" r:id="rId7"/>
    <p:sldId id="741" r:id="rId8"/>
    <p:sldId id="734" r:id="rId9"/>
    <p:sldId id="687" r:id="rId10"/>
  </p:sldIdLst>
  <p:sldSz cx="12192000" cy="6858000"/>
  <p:notesSz cx="9874250" cy="6797675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494468AD-7CCE-4B0E-80FD-05E28E1C5261}">
          <p14:sldIdLst>
            <p14:sldId id="717"/>
            <p14:sldId id="735"/>
            <p14:sldId id="739"/>
            <p14:sldId id="738"/>
            <p14:sldId id="740"/>
            <p14:sldId id="737"/>
            <p14:sldId id="741"/>
            <p14:sldId id="734"/>
            <p14:sldId id="687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orient="horz" pos="202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9A9"/>
    <a:srgbClr val="005AAA"/>
    <a:srgbClr val="E9EDF4"/>
    <a:srgbClr val="FFFFFF"/>
    <a:srgbClr val="6082AA"/>
    <a:srgbClr val="376092"/>
    <a:srgbClr val="09A4CA"/>
    <a:srgbClr val="5C96C8"/>
    <a:srgbClr val="E9F1F5"/>
    <a:srgbClr val="D8EA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BDBED569-4797-4DF1-A0F4-6AAB3CD982D8}" styleName="Светлый стиль 3 -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BC89EF96-8CEA-46FF-86C4-4CE0E7609802}" styleName="Светлый стиль 3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Светлый стиль 2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A488322-F2BA-4B5B-9748-0D474271808F}" styleName="Средний стиль 3 - акцент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689" autoAdjust="0"/>
    <p:restoredTop sz="96229" autoAdjust="0"/>
  </p:normalViewPr>
  <p:slideViewPr>
    <p:cSldViewPr snapToGrid="0">
      <p:cViewPr>
        <p:scale>
          <a:sx n="80" d="100"/>
          <a:sy n="80" d="100"/>
        </p:scale>
        <p:origin x="-1830" y="-786"/>
      </p:cViewPr>
      <p:guideLst>
        <p:guide orient="horz" pos="2160"/>
        <p:guide orient="horz" pos="2024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notesViewPr>
    <p:cSldViewPr snapToGrid="0">
      <p:cViewPr varScale="1">
        <p:scale>
          <a:sx n="124" d="100"/>
          <a:sy n="124" d="100"/>
        </p:scale>
        <p:origin x="4200" y="96"/>
      </p:cViewPr>
      <p:guideLst/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5" y="2"/>
            <a:ext cx="4278842" cy="341065"/>
          </a:xfrm>
          <a:prstGeom prst="rect">
            <a:avLst/>
          </a:prstGeom>
        </p:spPr>
        <p:txBody>
          <a:bodyPr vert="horz" lIns="91727" tIns="45863" rIns="91727" bIns="45863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5593130" y="2"/>
            <a:ext cx="4278842" cy="341065"/>
          </a:xfrm>
          <a:prstGeom prst="rect">
            <a:avLst/>
          </a:prstGeom>
        </p:spPr>
        <p:txBody>
          <a:bodyPr vert="horz" lIns="91727" tIns="45863" rIns="91727" bIns="45863" rtlCol="0"/>
          <a:lstStyle>
            <a:lvl1pPr algn="r">
              <a:defRPr sz="1200"/>
            </a:lvl1pPr>
          </a:lstStyle>
          <a:p>
            <a:fld id="{358849F9-2578-4731-A0F3-A1267FA83F4E}" type="datetimeFigureOut">
              <a:rPr lang="ru-RU" smtClean="0"/>
              <a:pPr/>
              <a:t>05.09.2023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5" y="6456613"/>
            <a:ext cx="4278842" cy="341064"/>
          </a:xfrm>
          <a:prstGeom prst="rect">
            <a:avLst/>
          </a:prstGeom>
        </p:spPr>
        <p:txBody>
          <a:bodyPr vert="horz" lIns="91727" tIns="45863" rIns="91727" bIns="45863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5593130" y="6456613"/>
            <a:ext cx="4278842" cy="341064"/>
          </a:xfrm>
          <a:prstGeom prst="rect">
            <a:avLst/>
          </a:prstGeom>
        </p:spPr>
        <p:txBody>
          <a:bodyPr vert="horz" lIns="91727" tIns="45863" rIns="91727" bIns="45863" rtlCol="0" anchor="b"/>
          <a:lstStyle>
            <a:lvl1pPr algn="r">
              <a:defRPr sz="1200"/>
            </a:lvl1pPr>
          </a:lstStyle>
          <a:p>
            <a:fld id="{3745B179-745D-4EE5-BB4E-2FC364B0919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051783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5" y="2"/>
            <a:ext cx="4278842" cy="339884"/>
          </a:xfrm>
          <a:prstGeom prst="rect">
            <a:avLst/>
          </a:prstGeom>
        </p:spPr>
        <p:txBody>
          <a:bodyPr vert="horz" lIns="91727" tIns="45863" rIns="91727" bIns="45863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593130" y="2"/>
            <a:ext cx="4278842" cy="339884"/>
          </a:xfrm>
          <a:prstGeom prst="rect">
            <a:avLst/>
          </a:prstGeom>
        </p:spPr>
        <p:txBody>
          <a:bodyPr vert="horz" lIns="91727" tIns="45863" rIns="91727" bIns="45863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83CDEF6D-A0AF-4498-AD39-3B190D5CAEFC}" type="datetimeFigureOut">
              <a:rPr lang="ru-RU"/>
              <a:pPr>
                <a:defRPr/>
              </a:pPr>
              <a:t>05.09.2023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671763" y="509588"/>
            <a:ext cx="4530725" cy="25495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727" tIns="45863" rIns="91727" bIns="45863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87427" y="3228897"/>
            <a:ext cx="7899400" cy="3058954"/>
          </a:xfrm>
          <a:prstGeom prst="rect">
            <a:avLst/>
          </a:prstGeom>
        </p:spPr>
        <p:txBody>
          <a:bodyPr vert="horz" lIns="91727" tIns="45863" rIns="91727" bIns="45863" rtlCol="0"/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5" y="6456614"/>
            <a:ext cx="4278842" cy="339884"/>
          </a:xfrm>
          <a:prstGeom prst="rect">
            <a:avLst/>
          </a:prstGeom>
        </p:spPr>
        <p:txBody>
          <a:bodyPr vert="horz" lIns="91727" tIns="45863" rIns="91727" bIns="45863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593130" y="6456614"/>
            <a:ext cx="4278842" cy="339884"/>
          </a:xfrm>
          <a:prstGeom prst="rect">
            <a:avLst/>
          </a:prstGeom>
        </p:spPr>
        <p:txBody>
          <a:bodyPr vert="horz" wrap="square" lIns="91727" tIns="45863" rIns="91727" bIns="45863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B03D561-1B51-47B8-811A-26E30238B3E2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4504534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Волны Невы">
            <a:hlinkClick r:id="" action="ppaction://media"/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Заголовок 1"/>
          <p:cNvSpPr>
            <a:spLocks noGrp="1"/>
          </p:cNvSpPr>
          <p:nvPr>
            <p:ph type="title" hasCustomPrompt="1"/>
          </p:nvPr>
        </p:nvSpPr>
        <p:spPr bwMode="auto">
          <a:xfrm>
            <a:off x="502508" y="116540"/>
            <a:ext cx="8041832" cy="72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>
              <a:defRPr sz="2000" b="1">
                <a:solidFill>
                  <a:schemeClr val="accent1">
                    <a:lumMod val="50000"/>
                  </a:schemeClr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ru-RU" altLang="ru-RU" dirty="0"/>
              <a:t>СОЗДАНИЕ НОВЫХ УЧРЕЖДЕНИЙ</a:t>
            </a:r>
          </a:p>
        </p:txBody>
      </p:sp>
    </p:spTree>
    <p:extLst>
      <p:ext uri="{BB962C8B-B14F-4D97-AF65-F5344CB8AC3E}">
        <p14:creationId xmlns:p14="http://schemas.microsoft.com/office/powerpoint/2010/main" val="1088423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73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2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9" y="0"/>
            <a:ext cx="12181647" cy="6858000"/>
          </a:xfrm>
          <a:prstGeom prst="rect">
            <a:avLst/>
          </a:prstGeom>
        </p:spPr>
      </p:pic>
      <p:sp>
        <p:nvSpPr>
          <p:cNvPr id="10" name="Заголовок 1"/>
          <p:cNvSpPr>
            <a:spLocks noGrp="1"/>
          </p:cNvSpPr>
          <p:nvPr>
            <p:ph type="title" hasCustomPrompt="1"/>
          </p:nvPr>
        </p:nvSpPr>
        <p:spPr bwMode="auto">
          <a:xfrm>
            <a:off x="502508" y="116540"/>
            <a:ext cx="8041832" cy="72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>
              <a:defRPr sz="2000" b="1">
                <a:solidFill>
                  <a:schemeClr val="accent1">
                    <a:lumMod val="50000"/>
                  </a:schemeClr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ru-RU" altLang="ru-RU" dirty="0"/>
              <a:t>СОЗДАНИЕ НОВЫХ УЧРЕЖДЕНИЙ</a:t>
            </a:r>
          </a:p>
        </p:txBody>
      </p:sp>
    </p:spTree>
    <p:extLst>
      <p:ext uri="{BB962C8B-B14F-4D97-AF65-F5344CB8AC3E}">
        <p14:creationId xmlns:p14="http://schemas.microsoft.com/office/powerpoint/2010/main" val="704819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" y="0"/>
            <a:ext cx="12191999" cy="6858000"/>
          </a:xfrm>
          <a:prstGeom prst="rect">
            <a:avLst/>
          </a:prstGeom>
        </p:spPr>
      </p:pic>
      <p:sp>
        <p:nvSpPr>
          <p:cNvPr id="6" name="Заголовок 1"/>
          <p:cNvSpPr>
            <a:spLocks noGrp="1"/>
          </p:cNvSpPr>
          <p:nvPr>
            <p:ph type="title" hasCustomPrompt="1"/>
          </p:nvPr>
        </p:nvSpPr>
        <p:spPr bwMode="auto">
          <a:xfrm>
            <a:off x="494270" y="116540"/>
            <a:ext cx="8050070" cy="72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>
              <a:defRPr sz="2000" b="1">
                <a:solidFill>
                  <a:schemeClr val="tx2">
                    <a:lumMod val="75000"/>
                  </a:schemeClr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ru-RU" altLang="ru-RU" dirty="0"/>
              <a:t>СОЗДАНИЕ НОВЫХ УЧРЕЖДЕНИЙ</a:t>
            </a:r>
          </a:p>
        </p:txBody>
      </p:sp>
    </p:spTree>
    <p:extLst>
      <p:ext uri="{BB962C8B-B14F-4D97-AF65-F5344CB8AC3E}">
        <p14:creationId xmlns:p14="http://schemas.microsoft.com/office/powerpoint/2010/main" val="3726403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" y="0"/>
            <a:ext cx="12186823" cy="6858000"/>
          </a:xfrm>
          <a:prstGeom prst="rect">
            <a:avLst/>
          </a:prstGeom>
        </p:spPr>
      </p:pic>
      <p:sp>
        <p:nvSpPr>
          <p:cNvPr id="10" name="Заголовок 1"/>
          <p:cNvSpPr>
            <a:spLocks noGrp="1"/>
          </p:cNvSpPr>
          <p:nvPr>
            <p:ph type="title" hasCustomPrompt="1"/>
          </p:nvPr>
        </p:nvSpPr>
        <p:spPr bwMode="auto">
          <a:xfrm>
            <a:off x="486032" y="116540"/>
            <a:ext cx="7885313" cy="72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>
              <a:defRPr sz="2000" b="1">
                <a:solidFill>
                  <a:schemeClr val="accent1">
                    <a:lumMod val="50000"/>
                  </a:schemeClr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ru-RU" altLang="ru-RU" dirty="0"/>
              <a:t>СОЗДАНИЕ НОВЫХ УЧРЕЖДЕНИЙ</a:t>
            </a:r>
          </a:p>
        </p:txBody>
      </p:sp>
    </p:spTree>
    <p:extLst>
      <p:ext uri="{BB962C8B-B14F-4D97-AF65-F5344CB8AC3E}">
        <p14:creationId xmlns:p14="http://schemas.microsoft.com/office/powerpoint/2010/main" val="3472659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9" y="0"/>
            <a:ext cx="12181647" cy="6858000"/>
          </a:xfrm>
          <a:prstGeom prst="rect">
            <a:avLst/>
          </a:prstGeom>
        </p:spPr>
      </p:pic>
      <p:sp>
        <p:nvSpPr>
          <p:cNvPr id="6" name="Заголовок 1"/>
          <p:cNvSpPr>
            <a:spLocks noGrp="1"/>
          </p:cNvSpPr>
          <p:nvPr>
            <p:ph type="title" hasCustomPrompt="1"/>
          </p:nvPr>
        </p:nvSpPr>
        <p:spPr bwMode="auto">
          <a:xfrm>
            <a:off x="486031" y="116540"/>
            <a:ext cx="7926502" cy="72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>
              <a:defRPr sz="2000" b="1">
                <a:solidFill>
                  <a:schemeClr val="accent1">
                    <a:lumMod val="50000"/>
                  </a:schemeClr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ru-RU" altLang="ru-RU" dirty="0"/>
              <a:t>СОЗДАНИЕ НОВЫХ УЧРЕЖДЕНИЙ</a:t>
            </a:r>
          </a:p>
        </p:txBody>
      </p:sp>
    </p:spTree>
    <p:extLst>
      <p:ext uri="{BB962C8B-B14F-4D97-AF65-F5344CB8AC3E}">
        <p14:creationId xmlns:p14="http://schemas.microsoft.com/office/powerpoint/2010/main" val="3549379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9" y="0"/>
            <a:ext cx="12181647" cy="6858000"/>
          </a:xfrm>
          <a:prstGeom prst="rect">
            <a:avLst/>
          </a:prstGeom>
        </p:spPr>
      </p:pic>
      <p:sp>
        <p:nvSpPr>
          <p:cNvPr id="6" name="Заголовок 1"/>
          <p:cNvSpPr>
            <a:spLocks noGrp="1"/>
          </p:cNvSpPr>
          <p:nvPr>
            <p:ph type="title" hasCustomPrompt="1"/>
          </p:nvPr>
        </p:nvSpPr>
        <p:spPr bwMode="auto">
          <a:xfrm>
            <a:off x="482518" y="116540"/>
            <a:ext cx="7971206" cy="72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>
              <a:defRPr sz="2000" b="1">
                <a:solidFill>
                  <a:schemeClr val="accent1">
                    <a:lumMod val="50000"/>
                  </a:schemeClr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ru-RU" altLang="ru-RU" dirty="0"/>
              <a:t>СОЗДАНИЕ НОВЫХ УЧРЕЖДЕНИЙ</a:t>
            </a:r>
          </a:p>
        </p:txBody>
      </p:sp>
      <p:sp>
        <p:nvSpPr>
          <p:cNvPr id="4" name="Прямоугольник 3"/>
          <p:cNvSpPr/>
          <p:nvPr userDrawn="1"/>
        </p:nvSpPr>
        <p:spPr>
          <a:xfrm>
            <a:off x="573134" y="952341"/>
            <a:ext cx="11089538" cy="5944549"/>
          </a:xfrm>
          <a:custGeom>
            <a:avLst/>
            <a:gdLst>
              <a:gd name="connsiteX0" fmla="*/ 0 w 11089539"/>
              <a:gd name="connsiteY0" fmla="*/ 0 h 5589301"/>
              <a:gd name="connsiteX1" fmla="*/ 11089539 w 11089539"/>
              <a:gd name="connsiteY1" fmla="*/ 0 h 5589301"/>
              <a:gd name="connsiteX2" fmla="*/ 11089539 w 11089539"/>
              <a:gd name="connsiteY2" fmla="*/ 5589301 h 5589301"/>
              <a:gd name="connsiteX3" fmla="*/ 0 w 11089539"/>
              <a:gd name="connsiteY3" fmla="*/ 5589301 h 5589301"/>
              <a:gd name="connsiteX4" fmla="*/ 0 w 11089539"/>
              <a:gd name="connsiteY4" fmla="*/ 0 h 5589301"/>
              <a:gd name="connsiteX0" fmla="*/ 0 w 11089539"/>
              <a:gd name="connsiteY0" fmla="*/ 310147 h 5899448"/>
              <a:gd name="connsiteX1" fmla="*/ 11089539 w 11089539"/>
              <a:gd name="connsiteY1" fmla="*/ 310147 h 5899448"/>
              <a:gd name="connsiteX2" fmla="*/ 11089539 w 11089539"/>
              <a:gd name="connsiteY2" fmla="*/ 5899448 h 5899448"/>
              <a:gd name="connsiteX3" fmla="*/ 0 w 11089539"/>
              <a:gd name="connsiteY3" fmla="*/ 5899448 h 5899448"/>
              <a:gd name="connsiteX4" fmla="*/ 0 w 11089539"/>
              <a:gd name="connsiteY4" fmla="*/ 310147 h 5899448"/>
              <a:gd name="connsiteX0" fmla="*/ 0 w 11089539"/>
              <a:gd name="connsiteY0" fmla="*/ 347917 h 5937218"/>
              <a:gd name="connsiteX1" fmla="*/ 11089539 w 11089539"/>
              <a:gd name="connsiteY1" fmla="*/ 347917 h 5937218"/>
              <a:gd name="connsiteX2" fmla="*/ 11089539 w 11089539"/>
              <a:gd name="connsiteY2" fmla="*/ 5937218 h 5937218"/>
              <a:gd name="connsiteX3" fmla="*/ 0 w 11089539"/>
              <a:gd name="connsiteY3" fmla="*/ 5937218 h 5937218"/>
              <a:gd name="connsiteX4" fmla="*/ 0 w 11089539"/>
              <a:gd name="connsiteY4" fmla="*/ 347917 h 5937218"/>
              <a:gd name="connsiteX0" fmla="*/ 0 w 11089539"/>
              <a:gd name="connsiteY0" fmla="*/ 329992 h 5979451"/>
              <a:gd name="connsiteX1" fmla="*/ 11089539 w 11089539"/>
              <a:gd name="connsiteY1" fmla="*/ 390150 h 5979451"/>
              <a:gd name="connsiteX2" fmla="*/ 11089539 w 11089539"/>
              <a:gd name="connsiteY2" fmla="*/ 5979451 h 5979451"/>
              <a:gd name="connsiteX3" fmla="*/ 0 w 11089539"/>
              <a:gd name="connsiteY3" fmla="*/ 5979451 h 5979451"/>
              <a:gd name="connsiteX4" fmla="*/ 0 w 11089539"/>
              <a:gd name="connsiteY4" fmla="*/ 329992 h 5979451"/>
              <a:gd name="connsiteX0" fmla="*/ 0 w 11089539"/>
              <a:gd name="connsiteY0" fmla="*/ 327120 h 5976579"/>
              <a:gd name="connsiteX1" fmla="*/ 11089539 w 11089539"/>
              <a:gd name="connsiteY1" fmla="*/ 387278 h 5976579"/>
              <a:gd name="connsiteX2" fmla="*/ 11089539 w 11089539"/>
              <a:gd name="connsiteY2" fmla="*/ 5976579 h 5976579"/>
              <a:gd name="connsiteX3" fmla="*/ 0 w 11089539"/>
              <a:gd name="connsiteY3" fmla="*/ 5976579 h 5976579"/>
              <a:gd name="connsiteX4" fmla="*/ 0 w 11089539"/>
              <a:gd name="connsiteY4" fmla="*/ 327120 h 5976579"/>
              <a:gd name="connsiteX0" fmla="*/ 0 w 11089539"/>
              <a:gd name="connsiteY0" fmla="*/ 295090 h 5944549"/>
              <a:gd name="connsiteX1" fmla="*/ 11089539 w 11089539"/>
              <a:gd name="connsiteY1" fmla="*/ 355248 h 5944549"/>
              <a:gd name="connsiteX2" fmla="*/ 11089539 w 11089539"/>
              <a:gd name="connsiteY2" fmla="*/ 5944549 h 5944549"/>
              <a:gd name="connsiteX3" fmla="*/ 0 w 11089539"/>
              <a:gd name="connsiteY3" fmla="*/ 5944549 h 5944549"/>
              <a:gd name="connsiteX4" fmla="*/ 0 w 11089539"/>
              <a:gd name="connsiteY4" fmla="*/ 295090 h 5944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089539" h="5944549">
                <a:moveTo>
                  <a:pt x="0" y="295090"/>
                </a:moveTo>
                <a:cubicBezTo>
                  <a:pt x="5681724" y="-330552"/>
                  <a:pt x="9570742" y="210870"/>
                  <a:pt x="11089539" y="355248"/>
                </a:cubicBezTo>
                <a:lnTo>
                  <a:pt x="11089539" y="5944549"/>
                </a:lnTo>
                <a:lnTo>
                  <a:pt x="0" y="5944549"/>
                </a:lnTo>
                <a:lnTo>
                  <a:pt x="0" y="29509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alpha val="87000"/>
                </a:schemeClr>
              </a:gs>
              <a:gs pos="100000">
                <a:schemeClr val="bg1">
                  <a:alpha val="53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5687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994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0841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0"/>
            <a:ext cx="9030462" cy="68580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6" r="3315" b="43056"/>
          <a:stretch/>
        </p:blipFill>
        <p:spPr>
          <a:xfrm flipH="1">
            <a:off x="1" y="5575852"/>
            <a:ext cx="12192000" cy="128214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1422" y="91879"/>
            <a:ext cx="2177632" cy="69218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3298" b="-1"/>
          <a:stretch/>
        </p:blipFill>
        <p:spPr>
          <a:xfrm>
            <a:off x="701588" y="593813"/>
            <a:ext cx="9250039" cy="65001"/>
          </a:xfrm>
          <a:prstGeom prst="rect">
            <a:avLst/>
          </a:prstGeom>
        </p:spPr>
      </p:pic>
      <p:sp>
        <p:nvSpPr>
          <p:cNvPr id="13" name="Текст 12"/>
          <p:cNvSpPr>
            <a:spLocks noGrp="1"/>
          </p:cNvSpPr>
          <p:nvPr>
            <p:ph type="body" sz="quarter" idx="10" hasCustomPrompt="1"/>
          </p:nvPr>
        </p:nvSpPr>
        <p:spPr>
          <a:xfrm>
            <a:off x="877369" y="92076"/>
            <a:ext cx="9719020" cy="566738"/>
          </a:xfrm>
        </p:spPr>
        <p:txBody>
          <a:bodyPr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7592239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dirty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609600" y="1600206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dirty="0"/>
              <a:t>Образец текста</a:t>
            </a:r>
          </a:p>
          <a:p>
            <a:pPr lvl="1"/>
            <a:r>
              <a:rPr lang="ru-RU" altLang="ru-RU" dirty="0"/>
              <a:t>Второй уровень</a:t>
            </a:r>
          </a:p>
          <a:p>
            <a:pPr lvl="2"/>
            <a:r>
              <a:rPr lang="ru-RU" altLang="ru-RU" dirty="0"/>
              <a:t>Третий уровень</a:t>
            </a:r>
          </a:p>
          <a:p>
            <a:pPr lvl="3"/>
            <a:r>
              <a:rPr lang="ru-RU" altLang="ru-RU" dirty="0"/>
              <a:t>Четвертый уровень</a:t>
            </a:r>
          </a:p>
          <a:p>
            <a:pPr lvl="4"/>
            <a:r>
              <a:rPr lang="ru-RU" altLang="ru-RU" dirty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8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8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8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481503BF-05CF-4C34-AD40-CB8E894DDA2C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2" r:id="rId3"/>
    <p:sldLayoutId id="2147483705" r:id="rId4"/>
    <p:sldLayoutId id="2147483706" r:id="rId5"/>
    <p:sldLayoutId id="2147483707" r:id="rId6"/>
    <p:sldLayoutId id="2147483697" r:id="rId7"/>
    <p:sldLayoutId id="2147483694" r:id="rId8"/>
    <p:sldLayoutId id="2147483708" r:id="rId9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399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1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99" indent="-228600" algn="l" defTabSz="91439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39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39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1" indent="-228600" algn="l" defTabSz="91439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399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399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2pPr>
      <a:lvl3pPr marL="914399" algn="l" defTabSz="914399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399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399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1" algn="l" defTabSz="914399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399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399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399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334"/>
          <a:stretch/>
        </p:blipFill>
        <p:spPr>
          <a:xfrm>
            <a:off x="609521" y="0"/>
            <a:ext cx="11580892" cy="638322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26" t="1388"/>
          <a:stretch/>
        </p:blipFill>
        <p:spPr>
          <a:xfrm>
            <a:off x="0" y="-42315"/>
            <a:ext cx="10238700" cy="676431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6" r="3315" b="43056"/>
          <a:stretch/>
        </p:blipFill>
        <p:spPr>
          <a:xfrm flipH="1">
            <a:off x="9947" y="3584328"/>
            <a:ext cx="12213275" cy="3270826"/>
          </a:xfrm>
          <a:prstGeom prst="rect">
            <a:avLst/>
          </a:prstGeom>
        </p:spPr>
      </p:pic>
      <p:sp>
        <p:nvSpPr>
          <p:cNvPr id="4" name="Текст 3"/>
          <p:cNvSpPr txBox="1">
            <a:spLocks/>
          </p:cNvSpPr>
          <p:nvPr/>
        </p:nvSpPr>
        <p:spPr>
          <a:xfrm>
            <a:off x="438830" y="1540552"/>
            <a:ext cx="9361040" cy="2497183"/>
          </a:xfrm>
          <a:prstGeom prst="rect">
            <a:avLst/>
          </a:prstGeom>
        </p:spPr>
        <p:txBody>
          <a:bodyPr lIns="108850" tIns="54425" rIns="108850" bIns="54425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1" kern="120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О ходе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внедрения системы социального заказа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по направлению «реализация дополнительных образовательных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программ 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00000"/>
              </a:lnSpc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(за исключением дополнительных предпрофессиональных программ в области искусств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)»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983" y="184138"/>
            <a:ext cx="2100336" cy="136737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5686" y="81053"/>
            <a:ext cx="1699293" cy="1788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310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https://school53.centerstart.ru/sites/school53.centerstart.ru/files/tmp/all-img/Obrazovanie_logo_tsvet_na-bel_lev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CFCFC"/>
              </a:clrFrom>
              <a:clrTo>
                <a:srgbClr val="FCFC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059" y="632415"/>
            <a:ext cx="1292840" cy="101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353733" y="228600"/>
            <a:ext cx="65108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Плановые цифры социальных сертификатов 2023 год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35555709"/>
              </p:ext>
            </p:extLst>
          </p:nvPr>
        </p:nvGraphicFramePr>
        <p:xfrm>
          <a:off x="1646515" y="965202"/>
          <a:ext cx="9267020" cy="501489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1675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31675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31675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31675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28287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9532" marR="3953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петростат</a:t>
                      </a:r>
                      <a:endParaRPr lang="ru-RU" sz="11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9532" marR="3953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УДОД/ </a:t>
                      </a:r>
                      <a:r>
                        <a:rPr lang="ru-RU" sz="14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ОДОД</a:t>
                      </a:r>
                      <a:endParaRPr lang="ru-RU" sz="11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9532" marR="3953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25% чел</a:t>
                      </a:r>
                      <a:endParaRPr lang="ru-RU" sz="11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9532" marR="39532" marT="0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3572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Адмиралтейский</a:t>
                      </a:r>
                      <a:endParaRPr lang="ru-RU" sz="11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9532" marR="3953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19528</a:t>
                      </a:r>
                      <a:endParaRPr lang="ru-RU" sz="11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9532" marR="3953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3/18</a:t>
                      </a:r>
                      <a:endParaRPr lang="ru-RU" sz="11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9532" marR="3953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4 882</a:t>
                      </a:r>
                      <a:endParaRPr lang="ru-RU" sz="11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9532" marR="39532" marT="0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3572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Василеостровский</a:t>
                      </a:r>
                      <a:endParaRPr lang="ru-RU" sz="11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9532" marR="3953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23688</a:t>
                      </a:r>
                      <a:endParaRPr lang="ru-RU" sz="11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9532" marR="3953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3/22</a:t>
                      </a:r>
                      <a:endParaRPr lang="ru-RU" sz="11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9532" marR="3953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5 922</a:t>
                      </a:r>
                      <a:endParaRPr lang="ru-RU" sz="11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9532" marR="39532" marT="0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3572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Выборгский</a:t>
                      </a:r>
                      <a:endParaRPr lang="ru-RU" sz="11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9532" marR="3953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62249</a:t>
                      </a:r>
                      <a:endParaRPr lang="ru-RU" sz="11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9532" marR="3953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5/27</a:t>
                      </a:r>
                      <a:endParaRPr lang="ru-RU" sz="11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9532" marR="3953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15 562</a:t>
                      </a:r>
                      <a:endParaRPr lang="ru-RU" sz="11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9532" marR="39532" marT="0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3572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Калининский</a:t>
                      </a:r>
                      <a:endParaRPr lang="ru-RU" sz="11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9532" marR="3953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60433</a:t>
                      </a:r>
                      <a:endParaRPr lang="ru-RU" sz="11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9532" marR="3953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3/38</a:t>
                      </a:r>
                      <a:endParaRPr lang="ru-RU" sz="11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9532" marR="3953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15 108</a:t>
                      </a:r>
                      <a:endParaRPr lang="ru-RU" sz="11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9532" marR="39532" marT="0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3572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Кировский</a:t>
                      </a:r>
                      <a:endParaRPr lang="ru-RU" sz="11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9532" marR="3953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39706</a:t>
                      </a:r>
                      <a:endParaRPr lang="ru-RU" sz="11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9532" marR="3953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3/46</a:t>
                      </a:r>
                      <a:endParaRPr lang="ru-RU" sz="11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9532" marR="3953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9 927</a:t>
                      </a:r>
                      <a:endParaRPr lang="ru-RU" sz="11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9532" marR="39532" marT="0" marB="0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3572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Колпинский</a:t>
                      </a:r>
                      <a:endParaRPr lang="ru-RU" sz="11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9532" marR="3953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29909</a:t>
                      </a:r>
                      <a:endParaRPr lang="ru-RU" sz="11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9532" marR="3953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2/22</a:t>
                      </a:r>
                      <a:endParaRPr lang="ru-RU" sz="11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9532" marR="3953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7 477</a:t>
                      </a:r>
                      <a:endParaRPr lang="ru-RU" sz="11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9532" marR="39532" marT="0" marB="0" anchor="ctr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3572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Красногвардейский</a:t>
                      </a:r>
                      <a:endParaRPr lang="ru-RU" sz="11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9532" marR="3953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46355</a:t>
                      </a:r>
                      <a:endParaRPr lang="ru-RU" sz="11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9532" marR="3953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3/38</a:t>
                      </a:r>
                      <a:endParaRPr lang="ru-RU" sz="11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9532" marR="3953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11 589</a:t>
                      </a:r>
                      <a:endParaRPr lang="ru-RU" sz="11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9532" marR="39532" marT="0" marB="0" anchor="ctr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3572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Красносельский</a:t>
                      </a:r>
                      <a:endParaRPr lang="ru-RU" sz="11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9532" marR="3953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63594</a:t>
                      </a:r>
                      <a:endParaRPr lang="ru-RU" sz="11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9532" marR="3953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2/28</a:t>
                      </a:r>
                      <a:endParaRPr lang="ru-RU" sz="11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9532" marR="3953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15 899</a:t>
                      </a:r>
                      <a:endParaRPr lang="ru-RU" sz="11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9532" marR="39532" marT="0" marB="0" anchor="ctr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23572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Кронштадтский</a:t>
                      </a:r>
                      <a:endParaRPr lang="ru-RU" sz="11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9532" marR="3953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6632</a:t>
                      </a:r>
                      <a:endParaRPr lang="ru-RU" sz="11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9532" marR="3953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2/5</a:t>
                      </a:r>
                      <a:endParaRPr lang="ru-RU" sz="11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9532" marR="3953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1 658</a:t>
                      </a:r>
                      <a:endParaRPr lang="ru-RU" sz="11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9532" marR="39532" marT="0" marB="0" anchor="ctr"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23572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Курортный</a:t>
                      </a:r>
                      <a:endParaRPr lang="ru-RU" sz="11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9532" marR="3953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9638</a:t>
                      </a:r>
                      <a:endParaRPr lang="ru-RU" sz="11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9532" marR="3953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2/9</a:t>
                      </a:r>
                      <a:endParaRPr lang="ru-RU" sz="11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9532" marR="3953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2 410</a:t>
                      </a:r>
                      <a:endParaRPr lang="ru-RU" sz="11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9532" marR="39532" marT="0" marB="0" anchor="ctr"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23572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Московский</a:t>
                      </a:r>
                      <a:endParaRPr lang="ru-RU" sz="11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9532" marR="3953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43023</a:t>
                      </a:r>
                      <a:endParaRPr lang="ru-RU" sz="11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9532" marR="3953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3/37</a:t>
                      </a:r>
                      <a:endParaRPr lang="ru-RU" sz="11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9532" marR="3953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10 756</a:t>
                      </a:r>
                      <a:endParaRPr lang="ru-RU" sz="11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9532" marR="39532" marT="0" marB="0" anchor="ctr"/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23572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Невский</a:t>
                      </a:r>
                      <a:endParaRPr lang="ru-RU" sz="11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9532" marR="3953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71338</a:t>
                      </a:r>
                      <a:endParaRPr lang="ru-RU" sz="11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9532" marR="3953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5/37</a:t>
                      </a:r>
                      <a:endParaRPr lang="ru-RU" sz="11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9532" marR="3953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17 835</a:t>
                      </a:r>
                      <a:endParaRPr lang="ru-RU" sz="11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9532" marR="39532" marT="0" marB="0" anchor="ctr"/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23572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Петроградский</a:t>
                      </a:r>
                      <a:endParaRPr lang="ru-RU" sz="11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9532" marR="3953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12618</a:t>
                      </a:r>
                      <a:endParaRPr lang="ru-RU" sz="11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9532" marR="3953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1/17</a:t>
                      </a:r>
                      <a:endParaRPr lang="ru-RU" sz="11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9532" marR="3953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3 155</a:t>
                      </a:r>
                      <a:endParaRPr lang="ru-RU" sz="11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9532" marR="39532" marT="0" marB="0" anchor="ctr"/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23572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Петродворцовый</a:t>
                      </a:r>
                      <a:endParaRPr lang="ru-RU" sz="11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9532" marR="3953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17287</a:t>
                      </a:r>
                      <a:endParaRPr lang="ru-RU" sz="11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9532" marR="3953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3/15</a:t>
                      </a:r>
                      <a:endParaRPr lang="ru-RU" sz="11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9532" marR="3953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4 322</a:t>
                      </a:r>
                      <a:endParaRPr lang="ru-RU" sz="11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9532" marR="39532" marT="0" marB="0" anchor="ctr"/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  <a:tr h="23572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Приморский</a:t>
                      </a:r>
                      <a:endParaRPr lang="ru-RU" sz="11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9532" marR="3953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72280</a:t>
                      </a:r>
                      <a:endParaRPr lang="ru-RU" sz="11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9532" marR="3953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4/44</a:t>
                      </a:r>
                      <a:endParaRPr lang="ru-RU" sz="11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9532" marR="3953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18 070</a:t>
                      </a:r>
                      <a:endParaRPr lang="ru-RU" sz="11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9532" marR="39532" marT="0" marB="0" anchor="ctr"/>
                </a:tc>
                <a:extLst>
                  <a:ext uri="{0D108BD9-81ED-4DB2-BD59-A6C34878D82A}">
                    <a16:rowId xmlns:a16="http://schemas.microsoft.com/office/drawing/2014/main" xmlns="" val="10015"/>
                  </a:ext>
                </a:extLst>
              </a:tr>
              <a:tr h="23572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Пушкинский</a:t>
                      </a:r>
                      <a:endParaRPr lang="ru-RU" sz="11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9532" marR="3953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37860</a:t>
                      </a:r>
                      <a:endParaRPr lang="ru-RU" sz="11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9532" marR="3953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3/32</a:t>
                      </a:r>
                      <a:endParaRPr lang="ru-RU" sz="11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9532" marR="3953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9 465</a:t>
                      </a:r>
                      <a:endParaRPr lang="ru-RU" sz="11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9532" marR="39532" marT="0" marB="0" anchor="ctr"/>
                </a:tc>
                <a:extLst>
                  <a:ext uri="{0D108BD9-81ED-4DB2-BD59-A6C34878D82A}">
                    <a16:rowId xmlns:a16="http://schemas.microsoft.com/office/drawing/2014/main" xmlns="" val="10016"/>
                  </a:ext>
                </a:extLst>
              </a:tr>
              <a:tr h="23572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Фрунзенский</a:t>
                      </a:r>
                      <a:endParaRPr lang="ru-RU" sz="11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9532" marR="3953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46845</a:t>
                      </a:r>
                      <a:endParaRPr lang="ru-RU" sz="11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9532" marR="3953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3/39</a:t>
                      </a:r>
                      <a:endParaRPr lang="ru-RU" sz="11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9532" marR="3953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11 711</a:t>
                      </a:r>
                      <a:endParaRPr lang="ru-RU" sz="11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9532" marR="39532" marT="0" marB="0" anchor="ctr"/>
                </a:tc>
                <a:extLst>
                  <a:ext uri="{0D108BD9-81ED-4DB2-BD59-A6C34878D82A}">
                    <a16:rowId xmlns:a16="http://schemas.microsoft.com/office/drawing/2014/main" xmlns="" val="10017"/>
                  </a:ext>
                </a:extLst>
              </a:tr>
              <a:tr h="23572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Центральный</a:t>
                      </a:r>
                      <a:endParaRPr lang="ru-RU" sz="11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9532" marR="3953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24095</a:t>
                      </a:r>
                      <a:endParaRPr lang="ru-RU" sz="11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9532" marR="3953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3/22</a:t>
                      </a:r>
                      <a:endParaRPr lang="ru-RU" sz="11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9532" marR="3953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6 024</a:t>
                      </a:r>
                      <a:endParaRPr lang="ru-RU" sz="11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9532" marR="39532" marT="0" marB="0" anchor="ctr"/>
                </a:tc>
                <a:extLst>
                  <a:ext uri="{0D108BD9-81ED-4DB2-BD59-A6C34878D82A}">
                    <a16:rowId xmlns:a16="http://schemas.microsoft.com/office/drawing/2014/main" xmlns="" val="10018"/>
                  </a:ext>
                </a:extLst>
              </a:tr>
              <a:tr h="23572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9532" marR="3953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9532" marR="3953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9532" marR="3953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171 772</a:t>
                      </a:r>
                      <a:endParaRPr lang="ru-RU" sz="18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9532" marR="39532" marT="0" marB="0" anchor="ctr"/>
                </a:tc>
                <a:extLst>
                  <a:ext uri="{0D108BD9-81ED-4DB2-BD59-A6C34878D82A}">
                    <a16:rowId xmlns:a16="http://schemas.microsoft.com/office/drawing/2014/main" xmlns="" val="1001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939695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school53.centerstart.ru/sites/school53.centerstart.ru/files/tmp/all-img/Obrazovanie_logo_tsvet_na-bel_lev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CFCFC"/>
              </a:clrFrom>
              <a:clrTo>
                <a:srgbClr val="FCFC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059" y="632415"/>
            <a:ext cx="1292840" cy="101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20478" y="262467"/>
            <a:ext cx="90871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Состояние регистрации программ на отбор по оказанию социальной услуги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7540568"/>
              </p:ext>
            </p:extLst>
          </p:nvPr>
        </p:nvGraphicFramePr>
        <p:xfrm>
          <a:off x="1566899" y="831264"/>
          <a:ext cx="9809663" cy="533185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054966">
                  <a:extLst>
                    <a:ext uri="{9D8B030D-6E8A-4147-A177-3AD203B41FA5}">
                      <a16:colId xmlns:a16="http://schemas.microsoft.com/office/drawing/2014/main" xmlns="" val="2257520780"/>
                    </a:ext>
                  </a:extLst>
                </a:gridCol>
                <a:gridCol w="982502">
                  <a:extLst>
                    <a:ext uri="{9D8B030D-6E8A-4147-A177-3AD203B41FA5}">
                      <a16:colId xmlns:a16="http://schemas.microsoft.com/office/drawing/2014/main" xmlns="" val="2177954272"/>
                    </a:ext>
                  </a:extLst>
                </a:gridCol>
                <a:gridCol w="1826838">
                  <a:extLst>
                    <a:ext uri="{9D8B030D-6E8A-4147-A177-3AD203B41FA5}">
                      <a16:colId xmlns:a16="http://schemas.microsoft.com/office/drawing/2014/main" xmlns="" val="3126963828"/>
                    </a:ext>
                  </a:extLst>
                </a:gridCol>
                <a:gridCol w="1627267">
                  <a:extLst>
                    <a:ext uri="{9D8B030D-6E8A-4147-A177-3AD203B41FA5}">
                      <a16:colId xmlns:a16="http://schemas.microsoft.com/office/drawing/2014/main" xmlns="" val="218335654"/>
                    </a:ext>
                  </a:extLst>
                </a:gridCol>
                <a:gridCol w="1228129">
                  <a:extLst>
                    <a:ext uri="{9D8B030D-6E8A-4147-A177-3AD203B41FA5}">
                      <a16:colId xmlns:a16="http://schemas.microsoft.com/office/drawing/2014/main" xmlns="" val="3447861499"/>
                    </a:ext>
                  </a:extLst>
                </a:gridCol>
                <a:gridCol w="1089961">
                  <a:extLst>
                    <a:ext uri="{9D8B030D-6E8A-4147-A177-3AD203B41FA5}">
                      <a16:colId xmlns:a16="http://schemas.microsoft.com/office/drawing/2014/main" xmlns="" val="1115662493"/>
                    </a:ext>
                  </a:extLst>
                </a:gridCol>
              </a:tblGrid>
              <a:tr h="220189"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14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Район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8980" marR="8980" marT="8980" marB="0" anchor="ctr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14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Всего подано заявок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8980" marR="8980" marT="8980" marB="0" anchor="ctr"/>
                </a:tc>
                <a:tc gridSpan="4">
                  <a:txBody>
                    <a:bodyPr/>
                    <a:lstStyle/>
                    <a:p>
                      <a:pPr algn="ctr" fontAlgn="t"/>
                      <a:r>
                        <a:rPr lang="ru-RU" sz="14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Статус заявки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8980" marR="8980" marT="898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979724106"/>
                  </a:ext>
                </a:extLst>
              </a:tr>
              <a:tr h="44037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Предварительно одобрена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8980" marR="8980" marT="898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 рассмотрении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8980" marR="8980" marT="898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Отклонена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8980" marR="8980" marT="898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Отозвана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8980" marR="8980" marT="8980" marB="0" anchor="ctr"/>
                </a:tc>
                <a:extLst>
                  <a:ext uri="{0D108BD9-81ED-4DB2-BD59-A6C34878D82A}">
                    <a16:rowId xmlns:a16="http://schemas.microsoft.com/office/drawing/2014/main" xmlns="" val="4230090906"/>
                  </a:ext>
                </a:extLst>
              </a:tr>
              <a:tr h="220189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Адмиралтейский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8980" marR="8980" marT="898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8980" marR="8980" marT="898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8980" marR="8980" marT="898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8980" marR="8980" marT="898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8980" marR="8980" marT="898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8980" marR="8980" marT="8980" marB="0"/>
                </a:tc>
                <a:extLst>
                  <a:ext uri="{0D108BD9-81ED-4DB2-BD59-A6C34878D82A}">
                    <a16:rowId xmlns:a16="http://schemas.microsoft.com/office/drawing/2014/main" xmlns="" val="3848691513"/>
                  </a:ext>
                </a:extLst>
              </a:tr>
              <a:tr h="220189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Василиостровский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8980" marR="8980" marT="898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59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8980" marR="8980" marT="898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8980" marR="8980" marT="898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8980" marR="8980" marT="898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8980" marR="8980" marT="898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8980" marR="8980" marT="8980" marB="0"/>
                </a:tc>
                <a:extLst>
                  <a:ext uri="{0D108BD9-81ED-4DB2-BD59-A6C34878D82A}">
                    <a16:rowId xmlns:a16="http://schemas.microsoft.com/office/drawing/2014/main" xmlns="" val="4213312766"/>
                  </a:ext>
                </a:extLst>
              </a:tr>
              <a:tr h="220189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Выборгский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8980" marR="8980" marT="898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36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8980" marR="8980" marT="898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8980" marR="8980" marT="898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8980" marR="8980" marT="898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8980" marR="8980" marT="898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8980" marR="8980" marT="8980" marB="0"/>
                </a:tc>
                <a:extLst>
                  <a:ext uri="{0D108BD9-81ED-4DB2-BD59-A6C34878D82A}">
                    <a16:rowId xmlns:a16="http://schemas.microsoft.com/office/drawing/2014/main" xmlns="" val="1033011127"/>
                  </a:ext>
                </a:extLst>
              </a:tr>
              <a:tr h="220189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Калининский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8980" marR="8980" marT="898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27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8980" marR="8980" marT="898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8980" marR="8980" marT="898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8980" marR="8980" marT="898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8980" marR="8980" marT="898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8980" marR="8980" marT="8980" marB="0"/>
                </a:tc>
                <a:extLst>
                  <a:ext uri="{0D108BD9-81ED-4DB2-BD59-A6C34878D82A}">
                    <a16:rowId xmlns:a16="http://schemas.microsoft.com/office/drawing/2014/main" xmlns="" val="2615307099"/>
                  </a:ext>
                </a:extLst>
              </a:tr>
              <a:tr h="220189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Кировский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8980" marR="8980" marT="898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126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8980" marR="8980" marT="898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28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8980" marR="8980" marT="898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66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8980" marR="8980" marT="898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8980" marR="8980" marT="898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8980" marR="8980" marT="8980" marB="0"/>
                </a:tc>
                <a:extLst>
                  <a:ext uri="{0D108BD9-81ED-4DB2-BD59-A6C34878D82A}">
                    <a16:rowId xmlns:a16="http://schemas.microsoft.com/office/drawing/2014/main" xmlns="" val="2934970774"/>
                  </a:ext>
                </a:extLst>
              </a:tr>
              <a:tr h="220189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Колпинский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8980" marR="8980" marT="898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85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8980" marR="8980" marT="898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32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8980" marR="8980" marT="898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28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8980" marR="8980" marT="898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8980" marR="8980" marT="898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8980" marR="8980" marT="8980" marB="0"/>
                </a:tc>
                <a:extLst>
                  <a:ext uri="{0D108BD9-81ED-4DB2-BD59-A6C34878D82A}">
                    <a16:rowId xmlns:a16="http://schemas.microsoft.com/office/drawing/2014/main" xmlns="" val="3870332988"/>
                  </a:ext>
                </a:extLst>
              </a:tr>
              <a:tr h="220189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Красногвардейский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8980" marR="8980" marT="898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75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8980" marR="8980" marT="898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8980" marR="8980" marT="898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45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8980" marR="8980" marT="898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8980" marR="8980" marT="898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8980" marR="8980" marT="8980" marB="0"/>
                </a:tc>
                <a:extLst>
                  <a:ext uri="{0D108BD9-81ED-4DB2-BD59-A6C34878D82A}">
                    <a16:rowId xmlns:a16="http://schemas.microsoft.com/office/drawing/2014/main" xmlns="" val="2891112080"/>
                  </a:ext>
                </a:extLst>
              </a:tr>
              <a:tr h="220189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Красносельский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8980" marR="8980" marT="898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356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8980" marR="8980" marT="898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8980" marR="8980" marT="898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145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8980" marR="8980" marT="898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94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8980" marR="8980" marT="898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57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8980" marR="8980" marT="8980" marB="0"/>
                </a:tc>
                <a:extLst>
                  <a:ext uri="{0D108BD9-81ED-4DB2-BD59-A6C34878D82A}">
                    <a16:rowId xmlns:a16="http://schemas.microsoft.com/office/drawing/2014/main" xmlns="" val="3646455122"/>
                  </a:ext>
                </a:extLst>
              </a:tr>
              <a:tr h="220189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Кронштадтский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8980" marR="8980" marT="898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8980" marR="8980" marT="898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8980" marR="8980" marT="898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8980" marR="8980" marT="898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8980" marR="8980" marT="898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8980" marR="8980" marT="8980" marB="0"/>
                </a:tc>
                <a:extLst>
                  <a:ext uri="{0D108BD9-81ED-4DB2-BD59-A6C34878D82A}">
                    <a16:rowId xmlns:a16="http://schemas.microsoft.com/office/drawing/2014/main" xmlns="" val="2272236403"/>
                  </a:ext>
                </a:extLst>
              </a:tr>
              <a:tr h="220189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Курортный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8980" marR="8980" marT="898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39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8980" marR="8980" marT="898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8980" marR="8980" marT="898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8980" marR="8980" marT="898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8980" marR="8980" marT="898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8980" marR="8980" marT="8980" marB="0"/>
                </a:tc>
                <a:extLst>
                  <a:ext uri="{0D108BD9-81ED-4DB2-BD59-A6C34878D82A}">
                    <a16:rowId xmlns:a16="http://schemas.microsoft.com/office/drawing/2014/main" xmlns="" val="3334125191"/>
                  </a:ext>
                </a:extLst>
              </a:tr>
              <a:tr h="220189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Московский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8980" marR="8980" marT="898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196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8980" marR="8980" marT="898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45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8980" marR="8980" marT="898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84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8980" marR="8980" marT="898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8980" marR="8980" marT="898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37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8980" marR="8980" marT="8980" marB="0"/>
                </a:tc>
                <a:extLst>
                  <a:ext uri="{0D108BD9-81ED-4DB2-BD59-A6C34878D82A}">
                    <a16:rowId xmlns:a16="http://schemas.microsoft.com/office/drawing/2014/main" xmlns="" val="889505104"/>
                  </a:ext>
                </a:extLst>
              </a:tr>
              <a:tr h="220189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Невский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8980" marR="8980" marT="898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72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8980" marR="8980" marT="898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8980" marR="8980" marT="898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44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8980" marR="8980" marT="898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8980" marR="8980" marT="898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8980" marR="8980" marT="8980" marB="0"/>
                </a:tc>
                <a:extLst>
                  <a:ext uri="{0D108BD9-81ED-4DB2-BD59-A6C34878D82A}">
                    <a16:rowId xmlns:a16="http://schemas.microsoft.com/office/drawing/2014/main" xmlns="" val="537245542"/>
                  </a:ext>
                </a:extLst>
              </a:tr>
              <a:tr h="220189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Петроградский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8980" marR="8980" marT="898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8980" marR="8980" marT="898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8980" marR="8980" marT="898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8980" marR="8980" marT="898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8980" marR="8980" marT="898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8980" marR="8980" marT="8980" marB="0"/>
                </a:tc>
                <a:extLst>
                  <a:ext uri="{0D108BD9-81ED-4DB2-BD59-A6C34878D82A}">
                    <a16:rowId xmlns:a16="http://schemas.microsoft.com/office/drawing/2014/main" xmlns="" val="2478331361"/>
                  </a:ext>
                </a:extLst>
              </a:tr>
              <a:tr h="220189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Петродворцовый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8980" marR="8980" marT="898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39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8980" marR="8980" marT="898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8980" marR="8980" marT="898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8980" marR="8980" marT="898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8980" marR="8980" marT="898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8980" marR="8980" marT="8980" marB="0"/>
                </a:tc>
                <a:extLst>
                  <a:ext uri="{0D108BD9-81ED-4DB2-BD59-A6C34878D82A}">
                    <a16:rowId xmlns:a16="http://schemas.microsoft.com/office/drawing/2014/main" xmlns="" val="1777821646"/>
                  </a:ext>
                </a:extLst>
              </a:tr>
              <a:tr h="220189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Приморский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8980" marR="8980" marT="898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97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8980" marR="8980" marT="898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8980" marR="8980" marT="898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52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8980" marR="8980" marT="898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31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8980" marR="8980" marT="898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8980" marR="8980" marT="8980" marB="0"/>
                </a:tc>
                <a:extLst>
                  <a:ext uri="{0D108BD9-81ED-4DB2-BD59-A6C34878D82A}">
                    <a16:rowId xmlns:a16="http://schemas.microsoft.com/office/drawing/2014/main" xmlns="" val="792682998"/>
                  </a:ext>
                </a:extLst>
              </a:tr>
              <a:tr h="220189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Пушкинский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8980" marR="8980" marT="898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72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8980" marR="8980" marT="898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48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8980" marR="8980" marT="898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8980" marR="8980" marT="898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8980" marR="8980" marT="898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8980" marR="8980" marT="8980" marB="0"/>
                </a:tc>
                <a:extLst>
                  <a:ext uri="{0D108BD9-81ED-4DB2-BD59-A6C34878D82A}">
                    <a16:rowId xmlns:a16="http://schemas.microsoft.com/office/drawing/2014/main" xmlns="" val="472875380"/>
                  </a:ext>
                </a:extLst>
              </a:tr>
              <a:tr h="220189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Фрунзенский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8980" marR="8980" marT="898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176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8980" marR="8980" marT="898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53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8980" marR="8980" marT="898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8980" marR="8980" marT="898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8980" marR="8980" marT="898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8980" marR="8980" marT="8980" marB="0"/>
                </a:tc>
                <a:extLst>
                  <a:ext uri="{0D108BD9-81ED-4DB2-BD59-A6C34878D82A}">
                    <a16:rowId xmlns:a16="http://schemas.microsoft.com/office/drawing/2014/main" xmlns="" val="2121036450"/>
                  </a:ext>
                </a:extLst>
              </a:tr>
              <a:tr h="220189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Центральный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8980" marR="8980" marT="898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8980" marR="8980" marT="898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8980" marR="8980" marT="898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8980" marR="8980" marT="898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8980" marR="8980" marT="898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8980" marR="8980" marT="8980" marB="0"/>
                </a:tc>
                <a:extLst>
                  <a:ext uri="{0D108BD9-81ED-4DB2-BD59-A6C34878D82A}">
                    <a16:rowId xmlns:a16="http://schemas.microsoft.com/office/drawing/2014/main" xmlns="" val="3801013510"/>
                  </a:ext>
                </a:extLst>
              </a:tr>
              <a:tr h="220189">
                <a:tc>
                  <a:txBody>
                    <a:bodyPr/>
                    <a:lstStyle/>
                    <a:p>
                      <a:pPr algn="r" fontAlgn="t"/>
                      <a:r>
                        <a:rPr lang="ru-RU" sz="14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Всего по районам: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8980" marR="8980" marT="898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1510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8980" marR="8980" marT="898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418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8980" marR="8980" marT="898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598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8980" marR="8980" marT="898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279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8980" marR="8980" marT="898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215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8980" marR="8980" marT="8980" marB="0"/>
                </a:tc>
                <a:extLst>
                  <a:ext uri="{0D108BD9-81ED-4DB2-BD59-A6C34878D82A}">
                    <a16:rowId xmlns:a16="http://schemas.microsoft.com/office/drawing/2014/main" xmlns="" val="378943396"/>
                  </a:ext>
                </a:extLst>
              </a:tr>
              <a:tr h="220189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Подведомственные КО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8980" marR="8980" marT="898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92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8980" marR="8980" marT="898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35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8980" marR="8980" marT="898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36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8980" marR="8980" marT="898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8980" marR="8980" marT="898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8980" marR="8980" marT="8980" marB="0"/>
                </a:tc>
                <a:extLst>
                  <a:ext uri="{0D108BD9-81ED-4DB2-BD59-A6C34878D82A}">
                    <a16:rowId xmlns:a16="http://schemas.microsoft.com/office/drawing/2014/main" xmlns="" val="656764697"/>
                  </a:ext>
                </a:extLst>
              </a:tr>
              <a:tr h="220189">
                <a:tc>
                  <a:txBody>
                    <a:bodyPr/>
                    <a:lstStyle/>
                    <a:p>
                      <a:pPr algn="r" fontAlgn="t"/>
                      <a:r>
                        <a:rPr lang="ru-RU" sz="14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Итого по Санкт-Петербургу: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8980" marR="8980" marT="898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1602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8980" marR="8980" marT="898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453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8980" marR="8980" marT="898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634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8980" marR="8980" marT="898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292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8980" marR="8980" marT="898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223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8980" marR="8980" marT="8980" marB="0"/>
                </a:tc>
                <a:extLst>
                  <a:ext uri="{0D108BD9-81ED-4DB2-BD59-A6C34878D82A}">
                    <a16:rowId xmlns:a16="http://schemas.microsoft.com/office/drawing/2014/main" xmlns="" val="87490579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159261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Типовые программы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21267" y="1286933"/>
            <a:ext cx="33866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Я иду в школу (5-6 лет)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775200" y="1845733"/>
            <a:ext cx="2489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Орлята России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424333" y="1286933"/>
            <a:ext cx="2997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Моя будущая профессия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8" t="19662" r="8257" b="5454"/>
          <a:stretch/>
        </p:blipFill>
        <p:spPr bwMode="auto">
          <a:xfrm>
            <a:off x="3601529" y="2372843"/>
            <a:ext cx="5150608" cy="31666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920466" y="5604990"/>
            <a:ext cx="45127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https://orlyatarussia.ru/extracurricular-activities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33" t="56238" r="10270" b="3440"/>
          <a:stretch/>
        </p:blipFill>
        <p:spPr bwMode="auto">
          <a:xfrm>
            <a:off x="635638" y="2045788"/>
            <a:ext cx="3109824" cy="1553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AutoShape 5" descr="Профориентаци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9972" y="2045788"/>
            <a:ext cx="2143125" cy="2143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757875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72" t="16529" r="33336" b="11251"/>
          <a:stretch/>
        </p:blipFill>
        <p:spPr bwMode="auto">
          <a:xfrm>
            <a:off x="342294" y="659959"/>
            <a:ext cx="10167367" cy="561021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2053758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9744" y="488494"/>
            <a:ext cx="6791256" cy="5974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9552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Типовые вопросы родителей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65017" y="985651"/>
            <a:ext cx="11127180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Кто может получить социальный сертификат?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Законный представитель ребенка от 5 до 17 лет (включительно) или несовершеннолетний от 14 лет по согласованию с законным представителем</a:t>
            </a:r>
          </a:p>
          <a:p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Какие программы можно оплатить сертификатом?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Программы прошедшие независимую экспертизу и внесенные в реестр</a:t>
            </a:r>
          </a:p>
          <a:p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Какие организации работают с сертификатами?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Имеющие лицензию на реализацию программ дополнительного образования и ИП</a:t>
            </a:r>
          </a:p>
          <a:p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Если ребенок заболел можно ли получить компенсацию (пройти другую программу или что-то еще)?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Сертификат не подлежит монетизации, если организация проводит обучение неоднократно, то ребенок может продолжить обучение и закончить программу в рамках оставшихся часов. В дальнейшем планируется возможность на оставшиеся часы перевод на другую программу.</a:t>
            </a:r>
          </a:p>
          <a:p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Срок получения сертификата?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2023 году с 18 сентября до окончания приема на программы (ориентировочно начало ноября), в дальнейшем с февраля до окончания свободных сертификатов</a:t>
            </a:r>
          </a:p>
          <a:p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Если я получил сертификат сможет ли ребенок еще заниматься на бюджетных местах?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Да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Могу ли я получить сертификат и не заниматься в школе, а уйти в другой район (дом творчества и прочее)?</a:t>
            </a:r>
          </a:p>
          <a:p>
            <a:r>
              <a:rPr lang="ru-RU" smtClean="0">
                <a:latin typeface="Times New Roman" pitchFamily="18" charset="0"/>
                <a:cs typeface="Times New Roman" pitchFamily="18" charset="0"/>
              </a:rPr>
              <a:t>Да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09755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2" descr="https://school53.centerstart.ru/sites/school53.centerstart.ru/files/tmp/all-img/Obrazovanie_logo_tsvet_na-bel_lev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CFCFC"/>
              </a:clrFrom>
              <a:clrTo>
                <a:srgbClr val="FCFC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059" y="632415"/>
            <a:ext cx="1292840" cy="101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2796" r="639" b="4283"/>
          <a:stretch/>
        </p:blipFill>
        <p:spPr bwMode="auto">
          <a:xfrm>
            <a:off x="1566899" y="1029199"/>
            <a:ext cx="10181654" cy="4810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61984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2" t="9899" r="6796" b="20722"/>
          <a:stretch/>
        </p:blipFill>
        <p:spPr>
          <a:xfrm>
            <a:off x="0" y="2888733"/>
            <a:ext cx="12192000" cy="4102100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0" y="2964933"/>
            <a:ext cx="12192000" cy="731867"/>
          </a:xfrm>
          <a:prstGeom prst="rect">
            <a:avLst/>
          </a:prstGeom>
          <a:solidFill>
            <a:srgbClr val="002060">
              <a:alpha val="8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/>
          <p:cNvSpPr/>
          <p:nvPr/>
        </p:nvSpPr>
        <p:spPr>
          <a:xfrm>
            <a:off x="4820362" y="74721"/>
            <a:ext cx="1858737" cy="1685847"/>
          </a:xfrm>
          <a:prstGeom prst="ellipse">
            <a:avLst/>
          </a:prstGeom>
          <a:solidFill>
            <a:srgbClr val="FFFFFF">
              <a:alpha val="6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3299132" y="3005500"/>
            <a:ext cx="530759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>
                <a:solidFill>
                  <a:schemeClr val="bg1"/>
                </a:solidFill>
                <a:latin typeface="Arial" panose="020B0604020202020204" pitchFamily="34" charset="0"/>
              </a:rPr>
              <a:t>Спасибо за внимание!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29324" y="174321"/>
            <a:ext cx="2249775" cy="1637413"/>
          </a:xfrm>
          <a:prstGeom prst="rect">
            <a:avLst/>
          </a:prstGeom>
        </p:spPr>
      </p:pic>
      <p:pic>
        <p:nvPicPr>
          <p:cNvPr id="13" name="Picture 11" descr="D:\разобрать\Иконки для работы\45fccaee802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1" y="177120"/>
            <a:ext cx="723899" cy="760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68936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Newsprint</Template>
  <TotalTime>28372</TotalTime>
  <Words>479</Words>
  <Application>Microsoft Office PowerPoint</Application>
  <PresentationFormat>Произвольный</PresentationFormat>
  <Paragraphs>235</Paragraphs>
  <Slides>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0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Развитие неформального образования как механизм интеграции образовательной сети  Пушкинского района  Санкт-Петербурга</dc:title>
  <dc:creator>User</dc:creator>
  <cp:lastModifiedBy>Журавлева Ирина Викторовна</cp:lastModifiedBy>
  <cp:revision>1843</cp:revision>
  <cp:lastPrinted>2023-08-18T06:38:35Z</cp:lastPrinted>
  <dcterms:created xsi:type="dcterms:W3CDTF">2013-08-27T19:00:21Z</dcterms:created>
  <dcterms:modified xsi:type="dcterms:W3CDTF">2023-09-05T04:32:46Z</dcterms:modified>
</cp:coreProperties>
</file>